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6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54" r:id="rId14"/>
    <p:sldId id="455" r:id="rId15"/>
    <p:sldId id="456" r:id="rId16"/>
    <p:sldId id="414" r:id="rId17"/>
    <p:sldId id="420" r:id="rId18"/>
    <p:sldId id="415" r:id="rId19"/>
    <p:sldId id="424" r:id="rId20"/>
    <p:sldId id="421" r:id="rId21"/>
    <p:sldId id="422" r:id="rId22"/>
    <p:sldId id="423" r:id="rId23"/>
    <p:sldId id="419" r:id="rId24"/>
    <p:sldId id="417" r:id="rId25"/>
    <p:sldId id="418" r:id="rId26"/>
    <p:sldId id="448" r:id="rId27"/>
    <p:sldId id="449" r:id="rId28"/>
    <p:sldId id="450" r:id="rId29"/>
    <p:sldId id="451" r:id="rId30"/>
    <p:sldId id="439" r:id="rId31"/>
    <p:sldId id="440" r:id="rId32"/>
    <p:sldId id="441" r:id="rId33"/>
    <p:sldId id="442" r:id="rId34"/>
    <p:sldId id="443" r:id="rId35"/>
    <p:sldId id="444" r:id="rId36"/>
    <p:sldId id="445" r:id="rId37"/>
    <p:sldId id="446" r:id="rId38"/>
    <p:sldId id="447" r:id="rId39"/>
    <p:sldId id="436" r:id="rId40"/>
    <p:sldId id="413" r:id="rId41"/>
    <p:sldId id="412" r:id="rId42"/>
    <p:sldId id="437" r:id="rId43"/>
    <p:sldId id="438" r:id="rId44"/>
    <p:sldId id="27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98" d="100"/>
          <a:sy n="98" d="100"/>
        </p:scale>
        <p:origin x="-208" y="46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7.emf"/><Relationship Id="rId5" Type="http://schemas.openxmlformats.org/officeDocument/2006/relationships/image" Target="../media/image4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1.emf"/><Relationship Id="rId7" Type="http://schemas.openxmlformats.org/officeDocument/2006/relationships/image" Target="../media/image52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53.emf"/><Relationship Id="rId5" Type="http://schemas.openxmlformats.org/officeDocument/2006/relationships/image" Target="../media/image54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2</a:t>
            </a:r>
            <a:r>
              <a:rPr lang="en-US" dirty="0" smtClean="0"/>
              <a:t>: Neural Networks;  </a:t>
            </a:r>
            <a:r>
              <a:rPr lang="en-US" dirty="0" smtClean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878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Architecture</a:t>
            </a:r>
            <a:endParaRPr lang="en-US" sz="2400" dirty="0" smtClean="0"/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Activation function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</a:t>
                </a:r>
                <a:r>
                  <a:rPr lang="en-US" dirty="0">
                    <a:latin typeface="Calibri"/>
                    <a:cs typeface="Calibri"/>
                  </a:rPr>
                  <a:t>remain large through </a:t>
                </a:r>
                <a:r>
                  <a:rPr lang="en-US" dirty="0">
                    <a:latin typeface="Calibri"/>
                    <a:cs typeface="Calibri"/>
                  </a:rPr>
                  <a:t>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</a:t>
                </a:r>
                <a:r>
                  <a:rPr lang="en-US" sz="2400" b="1" dirty="0" smtClean="0">
                    <a:latin typeface="Calibri"/>
                    <a:cs typeface="Calibri"/>
                  </a:rPr>
                  <a:t>not linearity</a:t>
                </a:r>
                <a:endParaRPr lang="en-US" b="1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</a:t>
                </a:r>
                <a:r>
                  <a:rPr lang="en-US" dirty="0">
                    <a:latin typeface="Calibri"/>
                    <a:cs typeface="Calibri"/>
                  </a:rPr>
                  <a:t>remain large through </a:t>
                </a:r>
                <a:r>
                  <a:rPr lang="en-US" dirty="0">
                    <a:latin typeface="Calibri"/>
                    <a:cs typeface="Calibri"/>
                  </a:rPr>
                  <a:t>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  <a:endParaRPr lang="en-US" sz="2800" dirty="0" smtClean="0"/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98467"/>
              </p:ext>
            </p:extLst>
          </p:nvPr>
        </p:nvGraphicFramePr>
        <p:xfrm>
          <a:off x="4667779" y="2964508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1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779" y="2964508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61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are 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5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1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2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3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</a:t>
            </a:r>
            <a:r>
              <a:rPr lang="en-US" sz="2400" dirty="0" smtClean="0"/>
              <a:t>loss functions </a:t>
            </a:r>
            <a:endParaRPr lang="en-US" sz="2400" dirty="0" smtClean="0"/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3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  <a:endParaRPr lang="en-US" sz="2800" b="1" dirty="0" smtClean="0"/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269280" y="4754755"/>
                <a:ext cx="1477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𝑆𝑜𝑓𝑡𝑀𝑎𝑥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80" y="4754755"/>
                <a:ext cx="147796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12" r="-4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Some examples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39491" y="1287918"/>
            <a:ext cx="4009405" cy="2000983"/>
            <a:chOff x="1722506" y="2129588"/>
            <a:chExt cx="6332341" cy="3160296"/>
          </a:xfrm>
        </p:grpSpPr>
        <p:grpSp>
          <p:nvGrpSpPr>
            <p:cNvPr id="50" name="Group 49"/>
            <p:cNvGrpSpPr/>
            <p:nvPr/>
          </p:nvGrpSpPr>
          <p:grpSpPr>
            <a:xfrm>
              <a:off x="1722506" y="2129589"/>
              <a:ext cx="2576623" cy="1179095"/>
              <a:chOff x="3312867" y="1299411"/>
              <a:chExt cx="3996394" cy="1828800"/>
            </a:xfrm>
          </p:grpSpPr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52" idx="6"/>
                <a:endCxn id="62" idx="2"/>
              </p:cNvCxnSpPr>
              <p:nvPr/>
            </p:nvCxnSpPr>
            <p:spPr>
              <a:xfrm flipV="1">
                <a:off x="5141667" y="2213810"/>
                <a:ext cx="2167594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1743771" y="4110789"/>
              <a:ext cx="2555358" cy="1179095"/>
              <a:chOff x="3312867" y="1299411"/>
              <a:chExt cx="3963412" cy="1828800"/>
            </a:xfrm>
          </p:grpSpPr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54"/>
              <p:cNvCxnSpPr>
                <a:stCxn id="59" idx="6"/>
                <a:endCxn id="65" idx="2"/>
              </p:cNvCxnSpPr>
              <p:nvPr/>
            </p:nvCxnSpPr>
            <p:spPr>
              <a:xfrm flipV="1">
                <a:off x="5141667" y="2213810"/>
                <a:ext cx="2134612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299129" y="2129588"/>
              <a:ext cx="2576623" cy="1458341"/>
              <a:chOff x="3312867" y="1299411"/>
              <a:chExt cx="3996394" cy="2261916"/>
            </a:xfrm>
          </p:grpSpPr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>
                <a:stCxn id="62" idx="6"/>
              </p:cNvCxnSpPr>
              <p:nvPr/>
            </p:nvCxnSpPr>
            <p:spPr>
              <a:xfrm>
                <a:off x="5141667" y="2213812"/>
                <a:ext cx="2167594" cy="134751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4299129" y="3587929"/>
              <a:ext cx="2576623" cy="1701954"/>
              <a:chOff x="3312867" y="488446"/>
              <a:chExt cx="3996394" cy="2639765"/>
            </a:xfrm>
          </p:grpSpPr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stCxn id="65" idx="6"/>
              </p:cNvCxnSpPr>
              <p:nvPr/>
            </p:nvCxnSpPr>
            <p:spPr>
              <a:xfrm flipV="1">
                <a:off x="5141667" y="488446"/>
                <a:ext cx="2167594" cy="17253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>
              <a:stCxn id="52" idx="6"/>
              <a:endCxn id="65" idx="2"/>
            </p:cNvCxnSpPr>
            <p:nvPr/>
          </p:nvCxnSpPr>
          <p:spPr>
            <a:xfrm>
              <a:off x="2901601" y="2719137"/>
              <a:ext cx="1397528" cy="198119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6"/>
              <a:endCxn id="62" idx="2"/>
            </p:cNvCxnSpPr>
            <p:nvPr/>
          </p:nvCxnSpPr>
          <p:spPr>
            <a:xfrm flipV="1">
              <a:off x="2922866" y="2719136"/>
              <a:ext cx="1376263" cy="198120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6875752" y="2998381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6667" r="-43662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0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96" y="327873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Some examples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360802" y="1192379"/>
            <a:ext cx="746560" cy="746558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6"/>
            <a:endCxn id="14" idx="2"/>
          </p:cNvCxnSpPr>
          <p:nvPr/>
        </p:nvCxnSpPr>
        <p:spPr>
          <a:xfrm flipV="1">
            <a:off x="5107362" y="1278716"/>
            <a:ext cx="884863" cy="2869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4374266" y="2446801"/>
            <a:ext cx="746560" cy="746558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992225" y="905436"/>
            <a:ext cx="746560" cy="746559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21" idx="2"/>
          </p:cNvCxnSpPr>
          <p:nvPr/>
        </p:nvCxnSpPr>
        <p:spPr>
          <a:xfrm>
            <a:off x="6738785" y="1278716"/>
            <a:ext cx="844471" cy="9135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5978761" y="1806103"/>
            <a:ext cx="746560" cy="746559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28" idx="6"/>
            <a:endCxn id="21" idx="2"/>
          </p:cNvCxnSpPr>
          <p:nvPr/>
        </p:nvCxnSpPr>
        <p:spPr>
          <a:xfrm flipV="1">
            <a:off x="6738785" y="2192259"/>
            <a:ext cx="844471" cy="9383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4" idx="2"/>
          </p:cNvCxnSpPr>
          <p:nvPr/>
        </p:nvCxnSpPr>
        <p:spPr>
          <a:xfrm flipV="1">
            <a:off x="5120826" y="1278716"/>
            <a:ext cx="871399" cy="14368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583256" y="1818980"/>
            <a:ext cx="746560" cy="746558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527249" y="1350531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49" y="1350531"/>
                <a:ext cx="440594" cy="175385"/>
              </a:xfrm>
              <a:prstGeom prst="rect">
                <a:avLst/>
              </a:prstGeom>
              <a:blipFill rotWithShape="0">
                <a:blip r:embed="rId2"/>
                <a:stretch>
                  <a:fillRect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4381805" y="2627879"/>
                <a:ext cx="718018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805" y="2627879"/>
                <a:ext cx="718018" cy="175385"/>
              </a:xfrm>
              <a:prstGeom prst="rect">
                <a:avLst/>
              </a:prstGeom>
              <a:blipFill rotWithShape="0">
                <a:blip r:embed="rId3"/>
                <a:stretch>
                  <a:fillRect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749703" y="2049580"/>
                <a:ext cx="434408" cy="180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703" y="2049580"/>
                <a:ext cx="434408" cy="180298"/>
              </a:xfrm>
              <a:prstGeom prst="rect">
                <a:avLst/>
              </a:prstGeom>
              <a:blipFill rotWithShape="0">
                <a:blip r:embed="rId4"/>
                <a:stretch>
                  <a:fillRect t="-36667" r="-43056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131744" y="1150335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744" y="1150335"/>
                <a:ext cx="440594" cy="175385"/>
              </a:xfrm>
              <a:prstGeom prst="rect">
                <a:avLst/>
              </a:prstGeom>
              <a:blipFill rotWithShape="0">
                <a:blip r:embed="rId5"/>
                <a:stretch>
                  <a:fillRect l="-2778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145208" y="2049580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208" y="2049580"/>
                <a:ext cx="440594" cy="175385"/>
              </a:xfrm>
              <a:prstGeom prst="rect">
                <a:avLst/>
              </a:prstGeom>
              <a:blipFill rotWithShape="0">
                <a:blip r:embed="rId6"/>
                <a:stretch>
                  <a:fillRect l="-1389"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>
            <a:spLocks noChangeAspect="1"/>
          </p:cNvSpPr>
          <p:nvPr/>
        </p:nvSpPr>
        <p:spPr>
          <a:xfrm>
            <a:off x="5992225" y="2757294"/>
            <a:ext cx="746560" cy="74656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5" y="3520668"/>
            <a:ext cx="5486400" cy="3657600"/>
          </a:xfrm>
          <a:prstGeom prst="rect">
            <a:avLst/>
          </a:prstGeom>
        </p:spPr>
      </p:pic>
      <p:cxnSp>
        <p:nvCxnSpPr>
          <p:cNvPr id="707" name="Straight Arrow Connector 706"/>
          <p:cNvCxnSpPr>
            <a:stCxn id="8" idx="6"/>
            <a:endCxn id="17" idx="2"/>
          </p:cNvCxnSpPr>
          <p:nvPr/>
        </p:nvCxnSpPr>
        <p:spPr>
          <a:xfrm>
            <a:off x="5107362" y="1565658"/>
            <a:ext cx="871399" cy="6137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/>
          <p:cNvCxnSpPr>
            <a:stCxn id="8" idx="6"/>
            <a:endCxn id="28" idx="2"/>
          </p:cNvCxnSpPr>
          <p:nvPr/>
        </p:nvCxnSpPr>
        <p:spPr>
          <a:xfrm>
            <a:off x="5107362" y="1565658"/>
            <a:ext cx="884863" cy="15649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5" name="TextBox 714"/>
              <p:cNvSpPr txBox="1"/>
              <p:nvPr/>
            </p:nvSpPr>
            <p:spPr>
              <a:xfrm>
                <a:off x="6166209" y="3020737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5" name="TextBox 7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09" y="3020737"/>
                <a:ext cx="440594" cy="175385"/>
              </a:xfrm>
              <a:prstGeom prst="rect">
                <a:avLst/>
              </a:prstGeom>
              <a:blipFill rotWithShape="0">
                <a:blip r:embed="rId8"/>
                <a:stretch>
                  <a:fillRect l="-2778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/>
          <p:cNvCxnSpPr>
            <a:stCxn id="23" idx="3"/>
            <a:endCxn id="17" idx="2"/>
          </p:cNvCxnSpPr>
          <p:nvPr/>
        </p:nvCxnSpPr>
        <p:spPr>
          <a:xfrm flipV="1">
            <a:off x="5099823" y="2179383"/>
            <a:ext cx="878938" cy="5361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Arrow Connector 724"/>
          <p:cNvCxnSpPr>
            <a:endCxn id="28" idx="2"/>
          </p:cNvCxnSpPr>
          <p:nvPr/>
        </p:nvCxnSpPr>
        <p:spPr>
          <a:xfrm>
            <a:off x="5117057" y="2684498"/>
            <a:ext cx="875168" cy="4460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Arrow Connector 735"/>
          <p:cNvCxnSpPr>
            <a:stCxn id="17" idx="6"/>
            <a:endCxn id="21" idx="2"/>
          </p:cNvCxnSpPr>
          <p:nvPr/>
        </p:nvCxnSpPr>
        <p:spPr>
          <a:xfrm>
            <a:off x="6725321" y="2179383"/>
            <a:ext cx="857935" cy="128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5330</TotalTime>
  <Words>1219</Words>
  <Application>Microsoft Macintosh PowerPoint</Application>
  <PresentationFormat>Widescreen</PresentationFormat>
  <Paragraphs>376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2: Neural Networks;  Design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Representation</vt:lpstr>
      <vt:lpstr>Learning Multiple Components</vt:lpstr>
      <vt:lpstr>Depth = Repeated Compositions</vt:lpstr>
      <vt:lpstr>Neural Networks</vt:lpstr>
      <vt:lpstr>Design Choices</vt:lpstr>
      <vt:lpstr>Design Choices</vt:lpstr>
      <vt:lpstr>Activation function</vt:lpstr>
      <vt:lpstr>Activation function</vt:lpstr>
      <vt:lpstr>Beyond Linear Models</vt:lpstr>
      <vt:lpstr>Traditional ML</vt:lpstr>
      <vt:lpstr>Deep Learning</vt:lpstr>
      <vt:lpstr>Relu and Softplus</vt:lpstr>
      <vt:lpstr>Generalized ReLU</vt:lpstr>
      <vt:lpstr>Maxout </vt:lpstr>
      <vt:lpstr>Design Choices</vt:lpstr>
      <vt:lpstr>Loss Function</vt:lpstr>
      <vt:lpstr>Cost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action. Some examples</vt:lpstr>
      <vt:lpstr>NN in action. Some examples</vt:lpstr>
      <vt:lpstr>Better Generalization with Depth</vt:lpstr>
      <vt:lpstr>Large, Shallow Nets Overfit More</vt:lpstr>
      <vt:lpstr>Universal Approximation Theorem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264</cp:revision>
  <cp:lastPrinted>2018-03-05T02:43:56Z</cp:lastPrinted>
  <dcterms:created xsi:type="dcterms:W3CDTF">2017-11-02T16:57:55Z</dcterms:created>
  <dcterms:modified xsi:type="dcterms:W3CDTF">2018-10-19T23:19:52Z</dcterms:modified>
</cp:coreProperties>
</file>